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7.xml" ContentType="application/vnd.openxmlformats-officedocument.presentationml.tags+xml"/>
  <Override PartName="/ppt/notesSlides/notesSlide30.xml" ContentType="application/vnd.openxmlformats-officedocument.presentationml.notesSlide+xml"/>
  <Override PartName="/ppt/tags/tag8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60" r:id="rId2"/>
    <p:sldId id="262" r:id="rId3"/>
    <p:sldId id="286" r:id="rId4"/>
    <p:sldId id="860" r:id="rId5"/>
    <p:sldId id="900" r:id="rId6"/>
    <p:sldId id="901" r:id="rId7"/>
    <p:sldId id="902" r:id="rId8"/>
    <p:sldId id="903" r:id="rId9"/>
    <p:sldId id="904" r:id="rId10"/>
    <p:sldId id="905" r:id="rId11"/>
    <p:sldId id="906" r:id="rId12"/>
    <p:sldId id="907" r:id="rId13"/>
    <p:sldId id="908" r:id="rId14"/>
    <p:sldId id="909" r:id="rId15"/>
    <p:sldId id="910" r:id="rId16"/>
    <p:sldId id="911" r:id="rId17"/>
    <p:sldId id="912" r:id="rId18"/>
    <p:sldId id="913" r:id="rId19"/>
    <p:sldId id="849" r:id="rId20"/>
    <p:sldId id="915" r:id="rId21"/>
    <p:sldId id="914" r:id="rId22"/>
    <p:sldId id="916" r:id="rId23"/>
    <p:sldId id="917" r:id="rId24"/>
    <p:sldId id="918" r:id="rId25"/>
    <p:sldId id="919" r:id="rId26"/>
    <p:sldId id="920" r:id="rId27"/>
    <p:sldId id="921" r:id="rId28"/>
    <p:sldId id="922" r:id="rId29"/>
    <p:sldId id="923" r:id="rId30"/>
    <p:sldId id="924" r:id="rId31"/>
    <p:sldId id="925" r:id="rId32"/>
    <p:sldId id="926" r:id="rId33"/>
    <p:sldId id="927" r:id="rId34"/>
    <p:sldId id="284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3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4B0AA-62E1-40EF-A2C4-E169CD09143A}" type="datetimeFigureOut">
              <a:rPr lang="zh-CN" altLang="en-US" smtClean="0"/>
              <a:t>2025-06-27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A3C8F-C187-4018-B63C-6FF142036A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6307655-A20D-4142-AD78-1AF979BC4BD9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C7A5C-5AFC-8ADC-0618-0453768DE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D1437F6-CE7D-A00D-A258-6DB58D6D9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A14C602-ADBA-EEE5-ED1E-CEC7B050DF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762778-536C-3746-5FC8-54A5559A3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21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9FB0B-5BE7-971B-019E-ACA774EA3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EFFD5D1-C7D6-33D6-F9A6-3519FB734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5FE5656-506A-4D4B-5026-041BD2C7C6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5BC542-01E6-EC13-D06E-2F18CA5F63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1828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AFFC3-1057-F51F-4D46-A1DE473C6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164665-0F16-B784-1D1E-B6740CB3D2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8C3606D-974C-37F7-EB40-CC2FB33FDA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0C2AE7-30E4-2BE4-2F1B-A74592D56C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55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6EA95-5DEA-EBF0-B374-3E5922FA0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E5220C-E251-0F98-E273-AB6035EA79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38E1142-C2B1-9A97-CB4C-8AAA95BEFA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51AF20-1904-CC3D-28CB-9C190D5218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691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FA52D-784E-B043-124F-BBFDBA30A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776515-B262-F769-B8E5-A1A65386D3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B207FC0-C148-40E6-0608-7C84C806E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55B0A3-EBC3-90A4-2309-27836573CB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3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194EF-8AA6-92A1-7AC3-7C989F14F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76B501-D508-22EA-E688-20218FF67E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D98547-87FB-B280-04F5-A0AF75893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D4E8E1-463A-BCF3-891F-928517CD22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36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EE839-D390-81FB-0045-96AC26D3B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AC08852-6F36-2A32-9246-831265706B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985717-3017-DDD4-BB78-3AD916B184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0B700F-E38B-C6C0-CC62-E7114C2AFD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467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803AD-3A87-3919-035D-B81FAE675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73C4631-841F-0157-63AE-5F23BCB35C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E45D77-AE93-EC28-4603-8C540FFD3F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5CD103-EF61-B0BE-EA7A-275A580CD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6915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ECA76-DE32-CE63-682F-D72F412AA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EF1A084-968A-4B2E-8806-F570E2F770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BC08A23-E492-DCB6-B9EA-CFACD5F79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F29D9C-50DC-89F2-9A87-8900F3EEF9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64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0654B-6422-F883-440D-F48F63702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8196BB5-569F-D0F0-36B5-99742C78F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67B475D-277C-B2F6-B101-A112732184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957538-FAC7-EB00-7737-49330AE3EB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5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4FDAB-1093-495F-9CA6-0C493ADA5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817B77A-5787-4E03-41F3-1B247612FD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558A95D-1A05-A279-BF53-23EA579FD1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CE5A21-181E-1910-1652-7F1CC894B0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903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FA859-B6BC-A65E-D78D-A1C5CD36B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6C67897-7C31-6E25-82C7-BCC1FCC9EC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1D1242F-C79E-FAC4-C394-2E7A986593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5FCDCA-3E41-5D85-3C8F-1F37A6B092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9425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36416-A985-33B2-18FF-F58C44291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11353F6-CC4D-633B-C811-2E7A7BA331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67A7D9B-F189-B7FC-EF66-F2721F5413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1E6192-88BE-1D42-A7FA-D4F76553E8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7903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0ACED-1851-8182-1D61-7CFC3497A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000AA8E-E573-0451-D5C7-BAD48AD779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AEA847E-4592-B9DD-1A3B-5B718AD849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A5A5E9-2120-7056-13DE-705A696D1D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80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4E578-BAAE-A908-4D0E-369F30C8A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6A936FD-0CFD-7237-14BE-9C935107EF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AB2B861-6152-164F-374D-833623E4E6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533301-5E3F-244E-E63D-E898AC1B2D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280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9616D-E0F5-563C-1B38-B3D5A208C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02CC0D6-072B-94D8-96A8-13BEF190F0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4F28521-52D9-294D-7090-A2AF796B7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98ADB9-F22F-1459-BD00-1FE45B3F4F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9021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A893B-F3CA-AFCA-FE44-C72E5D797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3ED5635-78E7-E47E-BCE4-1DE44883EA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DBA980C-BAEA-49C8-7593-38CF41C84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9220DE-FC07-5B5A-0CAF-EC41A2293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6535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401D51-881D-467F-77C4-07BEF0661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3F9CCB3-66F3-59C4-A3A8-A516AF3BE9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897ACE-D7CF-C563-B0C3-66D71A63EE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2077C8-3ABC-68FE-F1A2-C44585BD6B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92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3080B-DD5E-6307-54DC-F46C71F0C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D64865-647C-BE68-1B3E-7051F5E89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E6C9246-4821-003B-F832-6875C4C05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77D7F3E-9560-740B-049F-7A341FA33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25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A674B-DFCA-2DE9-9348-E4D24E545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7DB0815-41BD-66F5-09F9-E7F9206D3D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F39C13-8EE4-D024-A402-97EE027E4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AF02E7-050B-99A3-F754-5B7AE1D1D5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85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96E5B-02C5-DD57-B2B7-E184A4BA0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EBCF515-9EE8-15C3-B6FB-F4C150102B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863E513-B8E0-330F-2079-3D86EFB7D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7E6B1C-45A6-78A9-5852-547BDE1E36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479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B96DA-6436-8292-76CE-FDC70D99B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0E7EBDA-8C7C-D0B6-60F5-8D56F35FD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468838E-5231-8E54-E484-7DD8342959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911374-84C6-10CB-9CDA-41EDCB66BE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7240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77455D-7227-44BB-9661-4DECC0CCEC6B}" type="slidenum">
              <a:rPr altLang="en-US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362BE-2832-D5E8-B328-4A27D6BA9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72B2370-4FE6-61FD-A4C8-B5D14FD72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8CB2364-6A27-B932-ABF0-A5022FFCB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E76D09-C74D-A1AD-67DA-162EE3B545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154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EA503-298C-15A4-50AA-B9361D11E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FFBB4C5-C607-59C9-C7C8-031C6A38C9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AF95CC6-70A7-DD9B-8654-4FB035F11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520256-1A6F-530D-1162-9C1057F66F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670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B668B-73EE-1496-FE70-03D29CB12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3B72C7-483E-A6A9-82FF-14309DA12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EF0F89-BDB5-058E-9856-4C3F2FE760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0ADA56-7682-1E74-9F85-CCD1450F2E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462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9A6CB-B7BF-C7B5-4D58-255708C8D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7AD030D-619B-08DA-4ED3-89014FB6AB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0B37578-661D-8579-02E4-CA9E52437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BF4CCF-6DEC-A63D-7271-C6237BAF9C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247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FCFB3-077C-1EEF-198B-C5C735BFB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010AF66-FD74-3959-9D19-9618F8674A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78C7D2D-3CDD-8F84-9848-DB359ED5A0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C6A0B9-3F73-EA5A-8DFC-830816D8B9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89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27695-8E4F-B2F0-C6AB-552DFC35C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59F52B8-C69A-AAD8-EDBE-9C5DA14354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7B9C2FE-3CB9-9329-A9CA-BE59D74665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C61704-8E57-E48D-18D6-84CFF5077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720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900894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858407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7815919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cover/>
  </p:transition>
  <p:txStyles>
    <p:titleStyle>
      <a:lvl1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defTabSz="91313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7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9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61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760256" y="1119005"/>
            <a:ext cx="10671488" cy="46199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0" marR="0" lvl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3187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1672656" y="2010868"/>
            <a:ext cx="88466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 defTabSz="1828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  <a:sym typeface="inpin heiti" pitchFamily="2" charset="-122"/>
              </a:rPr>
              <a:t>人物形象设计基础</a:t>
            </a:r>
            <a:endParaRPr kumimoji="0" lang="en-US" altLang="zh-CN" sz="72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方正稚艺_GBK" panose="03000509000000000000" pitchFamily="65" charset="-122"/>
              <a:ea typeface="方正稚艺_GBK" panose="03000509000000000000" pitchFamily="65" charset="-122"/>
              <a:cs typeface="+mn-cs"/>
              <a:sym typeface="inpin heiti" pitchFamily="2" charset="-122"/>
            </a:endParaRPr>
          </a:p>
        </p:txBody>
      </p:sp>
      <p:cxnSp>
        <p:nvCxnSpPr>
          <p:cNvPr id="13" name="直接连接符 6"/>
          <p:cNvCxnSpPr/>
          <p:nvPr/>
        </p:nvCxnSpPr>
        <p:spPr bwMode="auto">
          <a:xfrm>
            <a:off x="2687636" y="3521139"/>
            <a:ext cx="68167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47" y="4223546"/>
            <a:ext cx="25193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45" y="256362"/>
            <a:ext cx="13843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25944" y="3946898"/>
            <a:ext cx="833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FZCSK--GBK1-0"/>
                <a:ea typeface="宋体" panose="02010600030101010101" pitchFamily="2" charset="-122"/>
              </a:rPr>
              <a:t>RENWU XINGXIANG SHEJI JICHU</a:t>
            </a:r>
            <a:endParaRPr kumimoji="0" lang="zh-CN" altLang="en-US" sz="1200" b="1" i="0" u="none" strike="noStrike" kern="1200" cap="none" spc="0" normalizeH="0" baseline="0" noProof="0" dirty="0">
              <a:ln w="9525">
                <a:solidFill>
                  <a:srgbClr val="FFFFFF"/>
                </a:solidFill>
                <a:prstDash val="solid"/>
              </a:ln>
              <a:solidFill>
                <a:srgbClr val="000000"/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5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4B28D-AA43-8B30-B31E-F1E3088A5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650D08D-21D5-A0E9-7E1A-607F05AFEC73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4523A2D-C4E5-CA36-1248-09B3680511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51A16E77-4E3C-9BEC-F23C-AE57867A6B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3A95D6C-4152-4DE2-29AA-4D2535F0A6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0CA7D4F-DF5B-F03D-027C-E84FE4588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31B6D81A-AAF1-D7FD-2584-D18088E02F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F01DB5B-761F-EF57-2D12-5FBD1B5D823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1BB850-F4A2-F904-725E-64A5B108ECB0}"/>
              </a:ext>
            </a:extLst>
          </p:cNvPr>
          <p:cNvSpPr txBox="1"/>
          <p:nvPr/>
        </p:nvSpPr>
        <p:spPr>
          <a:xfrm>
            <a:off x="908829" y="1268394"/>
            <a:ext cx="10214784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素质素养养成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）在学习认知过程中，要养成善于观察、善于思考的好习惯。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）在对设计师作品的观察中，养成设计师的观察维度、以人为本的理念，尊重设计师的原创设计。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）养成用设计师的思维方式、逻辑和专业语言对设计理解并进行描述。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3.1.1.6.1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任务分配</a:t>
            </a:r>
          </a:p>
        </p:txBody>
      </p:sp>
    </p:spTree>
    <p:extLst>
      <p:ext uri="{BB962C8B-B14F-4D97-AF65-F5344CB8AC3E}">
        <p14:creationId xmlns:p14="http://schemas.microsoft.com/office/powerpoint/2010/main" val="85051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771DF-8820-37D9-A328-B7BA6BA01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459AC50-57AA-0A60-62EC-E5619462A29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0C3B1089-F716-2F03-CBE1-ABB910EB83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DEDB939-B8AF-DEB9-0A2B-94B11C2137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FE03CC8-161D-F072-04E3-74032D474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84E2E673-C35D-55CC-8AE4-8E495350F7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129BB88-E201-E0A2-3B83-EDC3E9C3FE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5F14CFD-D605-D33F-EA6A-81DE531DDFE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6E3F74-A46C-FCEA-D889-7DAB223E7138}"/>
              </a:ext>
            </a:extLst>
          </p:cNvPr>
          <p:cNvSpPr txBox="1"/>
          <p:nvPr/>
        </p:nvSpPr>
        <p:spPr>
          <a:xfrm>
            <a:off x="908829" y="1268394"/>
            <a:ext cx="10214784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3.1.1.6.2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自主探学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引导问题：参考二维码“图例说明”中的设计，有目的地观察和体验自己生活中的事物，列举出你生活中能够称为设计的事物，并采用文字和图片相结合的方式，用规范和专业的语言描述它。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引导问题：观察自己所列举的生活中的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个设计事物，运用自己对设计的含义、设计的目的、设计的特征的理解，对它们进行分析并填表。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3.1.1.6.3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合作研学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3.1.1.6.4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展示赏学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3.1.1.6.5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方法应用</a:t>
            </a:r>
          </a:p>
        </p:txBody>
      </p:sp>
    </p:spTree>
    <p:extLst>
      <p:ext uri="{BB962C8B-B14F-4D97-AF65-F5344CB8AC3E}">
        <p14:creationId xmlns:p14="http://schemas.microsoft.com/office/powerpoint/2010/main" val="119612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621FF-4887-D978-57B1-945CD79A6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11FD577-B8FF-9CE9-E01F-AC864F84D66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C155FD8-9071-AC08-88BD-787DAA89E3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5BB7AF7C-E06A-5003-A932-DD3C3420740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BD29EBA-6925-0EBD-938E-03D4FF377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BBF5758B-AC14-4FD4-0578-A68DEB8EF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145CCE9-899F-14F6-03A6-3EA5F3993F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8D85315-9111-C309-5DBF-C40A86B24916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B56254-4462-D251-9228-14A567503DE7}"/>
              </a:ext>
            </a:extLst>
          </p:cNvPr>
          <p:cNvSpPr txBox="1"/>
          <p:nvPr/>
        </p:nvSpPr>
        <p:spPr>
          <a:xfrm>
            <a:off x="908829" y="1268394"/>
            <a:ext cx="10214784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评价反馈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小组内互评验收表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小组间互评表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任务完成情况评价表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FBC1A0FC-09A3-0591-64C3-68F6AC23B6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16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D3819-CE34-749A-0B1C-5B9A77BA6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F0A1C15-B002-2A81-1651-575E29F62DE1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47913F91-0CB9-5325-818D-BA9A15E34A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BD4B303-1F48-11EF-3071-40990009A4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23EB450-05AC-CDA4-DB8D-0B63BBB32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53CD1416-D080-B23F-AAF2-B5FBD921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设计要素与原则认知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2AD3082-9D34-B06E-6E73-FCCE0F560E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FD820AB-C821-5262-2B9A-20EB79DD7C8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DA12C9-12EC-2E5D-A4CF-711A3DAFAAC2}"/>
              </a:ext>
            </a:extLst>
          </p:cNvPr>
          <p:cNvSpPr txBox="1"/>
          <p:nvPr/>
        </p:nvSpPr>
        <p:spPr>
          <a:xfrm>
            <a:off x="908828" y="1268394"/>
            <a:ext cx="1030944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任务描述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观察图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中的设计作品，分析说明设计基础要素的运用表现。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50910492-E22E-6CBD-6F6B-B0FB7DA83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00" y="2277651"/>
            <a:ext cx="7661271" cy="355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48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CF51F-DE3A-9EA0-8AB9-8957A28A5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AE2D674-5E2A-4D67-4D41-CAB2415F10D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E24B32C-0E83-43B9-BD95-0D1B93F358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9717C77-9829-4862-BFDC-040B7E9212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97B2E81-F200-1BBF-15C0-19AAE0185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244DC85-A98D-CA70-2CC8-B0EBA0A3B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设计要素与原则认知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FF542EBB-0DF8-9E67-1EC5-CA7AFEA2C2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BD92502-BA2D-525C-08C2-91775F6A514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E41B44-A63F-296E-9212-5D715E97BB5D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．知识目标：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掌握设计基本要素认知；掌握设计原则的内容。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．能力目标：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能识别并理解设计的基本要素在事物外在形象的表现；能理解设计原则在设计中的应用。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．素养目标：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培养勤于思考、分析问题的意识；培养创新意识；培养严谨的逻辑思维能力、语言表达能力。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重点难点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设计的基本要素；设计原则。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设计师设计思维和创新思维构建。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857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1FB6E-2E3A-1CBA-C425-B9A993419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2BCC3B4-9F8C-D996-92E2-4011FF13995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BB6B1F2-538C-CA06-2300-0945ECB046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19DC562-6DD3-1B4B-3A85-BB0D30B6F7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84969859-A8D1-E279-C3E7-246D7468E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2FEBF01-80A0-5B2F-192A-F31C27160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设计要素与原则认知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65E527D1-B28B-EEF0-B676-D0B7BC633F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F42F019-81E7-0222-7EFE-9E26C8742B6E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770830-6E84-D015-C822-0F503CF2D595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．设计的基本要素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）形。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）颜色。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）纹理。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60BB41C-5C1A-7BCE-8C72-27456A4B93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3698" y="1417796"/>
            <a:ext cx="2683081" cy="8928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ED930A7-F316-10AE-4773-6F4E8BED54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6779" y="1417796"/>
            <a:ext cx="3859168" cy="417181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D0D57C9-DE5D-EA11-7555-5DE9C79100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5717" y="2545696"/>
            <a:ext cx="2691062" cy="13245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31EA514-D0CD-8890-512B-3D70BC7A68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3212" y="4096089"/>
            <a:ext cx="2684054" cy="121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2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C09C7-06EC-DDC9-1A35-83C2557DE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65C3AC0-EA95-9917-B4EC-8D3F7F95ABB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7261BB86-B326-9E6D-8D07-93D56BCDB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DBDFBA7-1312-81C1-3551-B899CFB7059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E7132797-95B8-B68A-311D-8DC9F7B5B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2093FB4-3843-0440-83D7-E949BE32B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设计要素与原则认知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82470A7-5E1C-0CC2-5831-9F9EE3E45D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9FEA090-F577-C50C-8482-773F02E05A9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F75D59-DBC6-46E0-4EE3-3EDAE936F5E7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．设计的原则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）功能原则。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）经济性原则。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）技术性原则。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）艺术性原则。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）变化性原则。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）主体性原则。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）创新性原则。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）总体性原则。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59D2295-E6A7-71D8-3055-281EA4CFB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90" y="1369105"/>
            <a:ext cx="6106689" cy="273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A32C8868-85DA-73B2-1A69-4830E4002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878" y="4260669"/>
            <a:ext cx="2422901" cy="182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F205FC6E-8258-B651-D92A-ABFBFCF3C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90" y="4300243"/>
            <a:ext cx="2668265" cy="178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07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EB1D8-8434-9B41-ECD1-DF4C3F075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BBF0A64-191D-BC50-F680-76272B56613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E8D0587-94FF-7384-AF8D-A2EF571BC3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DD93EBDC-CD79-4F05-FAE8-A97D4DEEB6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6295BB9-F2CA-D096-449C-AA7516DC3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57241C4-333B-DCDB-AED2-34BFAADC6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设计要素与原则认知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FA947962-2142-E553-8AF0-034B41226F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4D7FC17-AC43-FA5B-8D23-ED8DF228527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08DCBE-DD27-9E48-25AC-6265930144C5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素质素养养成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）在学习过程中，通过对设计要素与原则的学习分析，培养创新的意识。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）在收集素材的过程中，培养严谨的逻辑思维能力、精益求精的精神。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3.1.2.6.1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任务分配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3.1.2.6.2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自主探学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：观察案例，选择其中三个作品，分析它的设计的基本要素，并用适当的文字进行描述并填表。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：试着用设计师的思维角度，描述选择它们的理由。</a:t>
            </a:r>
          </a:p>
        </p:txBody>
      </p:sp>
    </p:spTree>
    <p:extLst>
      <p:ext uri="{BB962C8B-B14F-4D97-AF65-F5344CB8AC3E}">
        <p14:creationId xmlns:p14="http://schemas.microsoft.com/office/powerpoint/2010/main" val="366380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31880-B008-3531-8BD0-33A3C45B6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A4FD07-3965-3E1A-984B-357918499C38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7B042B86-30C1-01F4-BD7B-028BDF6A63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CB9D973-F5AB-638D-5301-EA91FC41F6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D636E9F-D4F0-8873-B1FC-8871982B8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2E60EC1-41F3-01E2-05A8-24E5BF142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设计要素与原则认知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1C57ED53-1919-81BC-E75A-B531C9C2B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A8F9BF0-D9A2-B50C-681A-EF77C50C239E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386966-9084-3DC6-25DC-F43CDAD5563D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3.1.2.6.3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合作研学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3.1.2.6.4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展示赏学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3.1.2.6.5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方法应用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引导问题：选择一个特定事物，用自己对所学设计原理、设计原则知识的理解，用规范的语言文字，对选择的事物进行分析和评价。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3.1.2.7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评价反馈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小组内互评验收表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小组间互评表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任务完成情况评价表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43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2319753" y="2203498"/>
            <a:ext cx="7365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艺术设计认知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943768" y="1598929"/>
            <a:ext cx="10056813" cy="2401078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3384550" y="1598929"/>
            <a:ext cx="0" cy="240107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 bwMode="auto">
          <a:xfrm>
            <a:off x="1305719" y="1707239"/>
            <a:ext cx="1438275" cy="1436687"/>
            <a:chOff x="5675204" y="407884"/>
            <a:chExt cx="1437120" cy="1437120"/>
          </a:xfrm>
        </p:grpSpPr>
        <p:sp>
          <p:nvSpPr>
            <p:cNvPr id="34" name="椭圆 33"/>
            <p:cNvSpPr/>
            <p:nvPr/>
          </p:nvSpPr>
          <p:spPr>
            <a:xfrm>
              <a:off x="5675204" y="407884"/>
              <a:ext cx="1437120" cy="1437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5997207" y="865222"/>
              <a:ext cx="758216" cy="520857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3E6A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6632" y="2073171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5288676" y="2117012"/>
            <a:ext cx="2031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  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设计理解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1248" y="4074989"/>
            <a:ext cx="6362141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设计认知</a:t>
            </a:r>
          </a:p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艺术设计认知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0FBE4-6A59-4C7B-5346-558637B83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74387AB-8C54-0BA5-069B-C50AD286B49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8AFD610-82DF-E63C-8BA2-758FD2F36E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D8F4FCF2-B3E9-D5E3-66A8-5A351154836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2A3456C-FD71-85FF-F799-2297A1EB5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ABAA88C-E727-8CB5-223C-2944AF177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D82AF78-35C2-1D19-EF2C-2958EB15BC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8DDD6AA-32A6-02AB-60EA-00884029528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CF72A2-F34C-E2C9-924E-288A3DC6D88A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任务描述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参考案例，用规范和专业的语言描述对艺术的理解与认知。并用文字和图片结合的方式，用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文档形式呈现。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．知识目标：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掌握艺术的含义；掌握艺术的内涵。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．能力目标：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能理解什么是艺术；能理解艺术的内涵；能运用自己的感知力感知艺术，并用文字表达。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．素养目标：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培养勤于观察思考、分析问题的意识；培养艺术感知意识；培养正确的审美意识。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136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C0FB6-BDF4-0022-39C1-A6B957DC8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796C143-6B09-CB28-67FF-16E8D088263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BF93917-03C0-9091-7FB3-71A1171643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1BBF009-E09A-1FCE-925D-B5350A8926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9DCAA8F6-1C3D-AE47-DC71-DDCA71392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6B29C4A3-27CA-7BD0-E51B-874801A1E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26163404-3CAA-E380-0CA7-0548BFB69F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BD98FA9-A7EB-1C56-AFED-09E5F0452F2D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D88D92-2D0E-6FD0-39A7-A8B62A36CAF0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重点难点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艺术的认知。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艺术感知力与审美力。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．艺术的概念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艺术是指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才艺和技术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的统称，词义很广，后慢慢加入各种优质思想而演化成一种对美、思想、境界的术语。艺术是一种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审美的意识形态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，艺术是广泛的人类活动（或其产品），涉及创造性的想象力，旨在表达技术熟练程度、美感、情感力量或概念、观念。 </a:t>
            </a:r>
          </a:p>
        </p:txBody>
      </p:sp>
    </p:spTree>
    <p:extLst>
      <p:ext uri="{BB962C8B-B14F-4D97-AF65-F5344CB8AC3E}">
        <p14:creationId xmlns:p14="http://schemas.microsoft.com/office/powerpoint/2010/main" val="75123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2A2C4-1609-2CF4-CDE1-DD787ACC7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77D9075-AC3A-51E9-4597-99D7901F31D9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6F7542B5-3046-3E76-8AFD-3BDA30B8BA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F5F3406-6186-5C42-83B9-2F73E7B187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12E4F23-B91C-103E-89A3-BB4C2F034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42580F6-50B1-C5DA-9C20-8C3D6FE0E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ACEFBD8-5D42-760F-430E-6E11E5E931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801105C-BCFE-46E0-91A4-CB8DA2CCFA1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077C91-5DC7-0018-5749-73805ACE0BEC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．艺术的内涵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艺术是借助一些手段或媒介塑造形象、营造氛围，来反映现实、寄托情感的一种文化。艺术，是用形象来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反映现实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比现实有典型性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的社会意识形态。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．艺术的类型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艺术体现和物化着人的一定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审美观念、审美趣味与审美理想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。无论艺术的审美创造抑或审美接受，都需要通过主体一定的感官去感受和传达并引发相应的审美经验。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．艺术的意义和作用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艺术的价值就是从美中感受愉悦、挖掘心灵，艺术的意义就是意识与现实的协调。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艺术的意义在于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满足人们精神层面的意识形态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。当现实和意识摩擦，当理性与感性碰撞，相互融合，由此孕育了艺术。</a:t>
            </a:r>
          </a:p>
        </p:txBody>
      </p:sp>
    </p:spTree>
    <p:extLst>
      <p:ext uri="{BB962C8B-B14F-4D97-AF65-F5344CB8AC3E}">
        <p14:creationId xmlns:p14="http://schemas.microsoft.com/office/powerpoint/2010/main" val="135710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E2995-D5AD-2466-8623-986193AFB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04FCB48-0C21-36FA-FC5D-103E74E42DE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087CF87A-7A58-A979-9E13-B681209D66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543B1ADD-2E32-349B-EE16-E38611A090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EE2C40E0-1EAD-C9F4-7860-EC81386D7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0F82791-B4DF-EE29-5344-2D33A982A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689A4E7D-300A-2D39-5048-6CE0D7427B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9F1898A-7CD1-D64A-A00E-088668D37656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5B8AFC-7AC0-650F-6BB6-D62C6F8CCD38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素质素养养成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）掌握一定的审美知识，能感受并欣赏生活、自然、艺术和科学中的美。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）善于发现美，学会欣赏美，有健康的审美情趣。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3.2.1.6.1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任务分配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3.2.1.6.2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自主探学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引导问题：观看秒懂百科“艺术”视频，谈谈你对艺术的理解。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引导问题：根据对艺术内涵的理解收集三幅艺术作品图片，并完成你对这些对艺术作品的基本分析。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3.2.1.6.3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合作研学</a:t>
            </a:r>
          </a:p>
        </p:txBody>
      </p:sp>
    </p:spTree>
    <p:extLst>
      <p:ext uri="{BB962C8B-B14F-4D97-AF65-F5344CB8AC3E}">
        <p14:creationId xmlns:p14="http://schemas.microsoft.com/office/powerpoint/2010/main" val="1199115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B10CC-CBF0-B0C7-50EB-73FCFE4BB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EC2830-2164-84DA-3547-4A437A6E38FD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C123EF1-18B9-2CAC-54DA-FF794D71C5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52F5153B-99C8-8E3A-33B0-74E580C84C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C42623ED-6E5D-EA38-3568-B61C32CBF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6A957E78-0E66-BB72-3784-C48CFA258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D4B14E9-27B4-581E-33A2-04C765F0ED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087EBD5-B8F2-6E10-72F7-D7F4F8EA0C8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5EC122-C36D-8663-713E-3FA32927661A}"/>
              </a:ext>
            </a:extLst>
          </p:cNvPr>
          <p:cNvSpPr txBox="1"/>
          <p:nvPr/>
        </p:nvSpPr>
        <p:spPr>
          <a:xfrm>
            <a:off x="908828" y="1268394"/>
            <a:ext cx="1030944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3.2.1.6.4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展示赏学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3.2.1.6.5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方法应用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：自己再次选择一个艺术品案例，结合对艺术的理解和感知，用文字和图片结合的方式，通过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对其进行分析和评价。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：结合所学知识和参与课堂活动的感受，用自己的话表述“什么是艺术”？“人物形象”是否属于艺术的范畴？为什么？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3.2.1.7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评价反馈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小组内互评验收表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小组间互评表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任务完成情况评价表 </a:t>
            </a:r>
          </a:p>
        </p:txBody>
      </p:sp>
    </p:spTree>
    <p:extLst>
      <p:ext uri="{BB962C8B-B14F-4D97-AF65-F5344CB8AC3E}">
        <p14:creationId xmlns:p14="http://schemas.microsoft.com/office/powerpoint/2010/main" val="115026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46503-466B-9475-2738-9ACE7E3F1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EA32CFA-75F4-11A6-296A-796BDAB4F503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21A33F4-7F2B-55C0-CB63-188EAAB31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CD36D6BA-3AB6-3DA7-1220-E960C4A474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5E7F2208-4A22-E478-B8ED-B22FA9F43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A31E8AD-2AE1-30CA-E956-D4705CEAB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8EFC7E2-AB6F-B98B-F0F4-A9BB13EBF2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0ADFFE4-3F6D-9C8E-6FD8-6FD5012EBE12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71FB56-76D8-6C51-0BE8-78242C8A1412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任务描述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参考案例，用规范和专业的语言分析艺术设计的要素，并用文字和图片结合的方式，用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文档形式呈现。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．知识目标：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理解艺术设计的概念；掌握艺术设计的要素。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．能力目标：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能理解艺术设计；能理解艺术与设计的关系；能使用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办公软件和规范的文字语言分析艺术设计作品。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．素养目标：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培养勤于观察思考、分析问题的意识；培养艺术审美能力；培养艺术设计以人为本的意识。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447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B9C95-F62C-5EA0-890D-37E386828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0C42444-F705-804D-2763-09F145BC1D54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3B58FA2-233F-6560-1033-123B79F762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76449BE-3E85-EA11-4DC2-F94D85B756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CC4A8B4-81A1-9CA7-10DC-A1579E571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0F6F09E8-4F7F-C266-B0AF-2C24FD95C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256ABDC-7A48-E437-E523-6A726AE529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C77C13C-4617-90E8-B7CD-32FE10C9198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939939-1E3F-B544-0317-07186FD5ACD8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重点难点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艺术设计的认知。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设计师的思维构建。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．艺术设计的概念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关于艺术设计的概念从来就没有一个权威性的定义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为它的内涵与外延总是伴随社会的历史发展而不断地发生着变化。艺术设计的概念尽管存在许多的不确定性，然而对一个事物的概念认知是进入这个事物内部的蓝图，因此，它仍然是学习艺术设计的基本内容，而且它可以指示我们如何循着一个正确的路线去探寻、了解艺术设计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90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58114-8CE5-EC77-5DE3-864891957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3DC3C13-0082-EF76-995A-3833C35F0DB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818EB9D-E7FC-184C-F5F4-972FEA3F96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302331F-0E42-5482-C906-89A5BA2C24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5077F8C-5979-A58E-0526-36E8CD1A7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2837519-049F-B110-2605-CC4F2E7C6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ACC0B0B-13F9-C16E-BA25-596530F1A3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64DAE44-1E7D-934E-E0B0-21297B13B806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38F475-A52A-E95E-24F6-AA37AC4DD00B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．艺术设计的美学与要素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）技术美学与要素。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）形态美学与要素。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）形式美学。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AE97968-7190-0811-2905-F22DFDD5E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792" y="1455896"/>
            <a:ext cx="4575020" cy="441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32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57D8C-F5BD-3A62-12DF-CE16F81FC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F5A7841-2855-0456-924A-F00F95D9B6C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ABF4256-35B7-BA56-FCF1-ABA2030B79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DFB46AD2-70CC-942B-1F35-95416D6F9F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459A9B7-6305-C5D9-E959-C7107EBE3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391FAA3-BC30-B42F-7CBC-E8A5DFAAB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2BD8B63F-DEFC-D7BC-8EB4-1B6F7F9C5E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D3AC81B-B32B-624E-84C3-1B6B1D359CC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C52127-8A17-8047-0043-9D70BDB54EE2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．艺术设计的基本特征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．艺术与设计的关系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设计和艺术虽然有许多相通之处，但它们又有着根本的区别。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设计作为一种文化现象，它的变化反映着时代的物质生产和科学技术水平，也体现一定的社会意识形态的状况，并与社会的政治经济、文化、艺术等方面有密切的关系。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48B65BD-9B97-92C3-5519-410BD523B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616" y="3622366"/>
            <a:ext cx="4376685" cy="2437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731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D3F12-E0EE-8D0C-8501-BAD1135E8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19794C0-527A-885E-A08B-AA121A87EDA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EA7F57D-3E36-854D-438F-EBE29A5945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6AD504C2-BC5E-D017-AB89-C436E4E20B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EF2A7945-CCA5-15F5-8BC4-2D22585EF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458A0D9-A0F1-F88F-B29E-831A7207D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4AA650A-1136-B446-0684-6B7471BA2E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B466B7D-F054-CBA9-EB71-C9850EECDA84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94230F-5030-FBE2-5789-BCF30018AE21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．艺术对设计的影响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）好的艺术来源于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，而好的设计来源于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动机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，或许两者最大的差别就在于其创作的目的。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）好的艺术在于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诠释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，好的设计在于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）好的艺术是一种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天赋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，好的设计是一种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6D00B8DD-AF1B-2CA5-E543-4317E7EAB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383" y="3614677"/>
            <a:ext cx="6156338" cy="2529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552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2319753" y="2203498"/>
            <a:ext cx="68810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设计认知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F241B-C6E6-19C1-58EA-504D440DE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E07B5A3-AE34-0CFE-D897-C5AAB62D936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C86B364-2187-3E52-5976-F122811124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D9A40050-28A2-420F-E420-4F0B679D1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DB50EA51-F02B-1D66-D048-3F563BC4D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45104D6-53E8-6A8F-2C0C-38BB60857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CE09C9D6-E04E-B223-BA43-64F15243B1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A004AAF-123B-78B9-912B-8743E49A878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0E691B-3949-90CA-7588-C569F7196C13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．设计的艺术手法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）借用：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在设计中用某诗句、某音乐或者某个景、某雕塑或其他艺术作品。借用艺术创作的风格、技巧等，是设计的一种手法。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）解构：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以古今纯艺术或设计艺术为对象，根据设计的需要，进行符号意义的分解，分解成词语、纹样、标示、单行、乐句，使之进入符号贮备，有待设计重构。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）装饰：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在解决艺术设计品质的同时，装饰又是最传统、常用的方法。好的装饰可以掩去设计的冷漠，增添制品的情感因素，增强设计的艺术感染力。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）参照：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设计属于创造，在解决设计的艺术品质问题时，无论是借用、解构、装饰都不能简单的模仿，而要表现出适度的创新，参照不失为一个简单又有效的方法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）创造：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创造是设计艺术最根本的方法，是借用、解构、装饰、参照等方法的基础。</a:t>
            </a:r>
          </a:p>
        </p:txBody>
      </p:sp>
    </p:spTree>
    <p:extLst>
      <p:ext uri="{BB962C8B-B14F-4D97-AF65-F5344CB8AC3E}">
        <p14:creationId xmlns:p14="http://schemas.microsoft.com/office/powerpoint/2010/main" val="369258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20964-461E-3786-8D35-FDD46E27A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E78CFCE-F0BF-F437-0CD6-C3E411B7991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72C8076C-717E-DC99-50D3-C82F4C7289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572F2FF-5C5C-8A07-E384-91740DAA6C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6A0C6C7-873D-2F07-D203-1935F21B0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321F6BB-EF36-C823-118A-D3E6580D2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8CD3D43-0E58-887B-3D65-C7BF98153D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AB8ECA1-FB79-EEF1-6B84-1F5DB3C8451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E24DF5-89C5-B7A8-BD8D-C0C16A5D2937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素质素养养成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）在学习中培养勤于观察思考、分析问题的意识。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）在学习中培养艺术审美能力。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）在学习中培养艺术设计以人为本的意识。 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任务分配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自主探学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引导问题：列举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个你喜欢的不同类型的艺术设计作品，对它们进行观察和分析。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引导问题：根据对艺术与设计关系的理解，在上一个作业中选择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个案例作品，并对其进行下列分析。</a:t>
            </a:r>
          </a:p>
        </p:txBody>
      </p:sp>
    </p:spTree>
    <p:extLst>
      <p:ext uri="{BB962C8B-B14F-4D97-AF65-F5344CB8AC3E}">
        <p14:creationId xmlns:p14="http://schemas.microsoft.com/office/powerpoint/2010/main" val="3654091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CEAB7-1BFD-9FC7-16A1-8395AA595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C5C4BAF-5094-863D-B67D-08B5D4ABDD2C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DA84E06-0DA3-6995-D4C2-24D563953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3CED86B-AD0B-3284-ED81-C100337AB2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910A7D27-82AA-4F95-7063-FF71565FA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EC68C4C-A305-B837-B128-BD9B03E57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2551DCFF-7F67-DD72-5E77-523B4E2252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B63BCAD-4E56-1D38-5BFC-1EC83CED295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C96791-1A20-6830-9438-56C5C7FB6026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合作研学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展示赏学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3.2.2.6.5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方法应用 　　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：思考人物形象设计与艺术设计的关系，并阐述自己的想法。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：谈谈学习前与学习后，你对人物形象设计理解的变化。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3.2.2.6.6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课后拓学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引导问题：基于原有学习基础和对艺术设计的美学内容的学习，列举符合典型技术美学、形态美学、形式美学特征的作品案例各一个，谈谈你对它们的理解。</a:t>
            </a:r>
          </a:p>
        </p:txBody>
      </p:sp>
    </p:spTree>
    <p:extLst>
      <p:ext uri="{BB962C8B-B14F-4D97-AF65-F5344CB8AC3E}">
        <p14:creationId xmlns:p14="http://schemas.microsoft.com/office/powerpoint/2010/main" val="135489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1E1AE-478D-6FE0-64E5-6FB4F6907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14A5340-0519-582E-8828-8E05F1FDCF68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73F3B52-A6CE-0AAC-66CB-43697EE6B8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9D08EF4-88C5-353F-86D4-1961BD020B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8589D94C-E3BD-93FB-1E6E-DFFB7D771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55B2FE3-6DCD-D8A8-CE0A-0C43A51A0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3.2.2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艺术设计要素认知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C5319AEE-0BC4-16C7-BF07-5C324C4389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CEB438E-5DB3-72E6-4444-96C1FD192E7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1049BB-1F7C-B539-295B-9CA76B0ABB30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3.2.2.7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评价反馈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小组内互评验收表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小组间互评表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任务完成情况评价表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315C268-29EC-A6F6-D81C-D8D0E3DDC25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544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962025" y="1016000"/>
            <a:ext cx="10287000" cy="56292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pic>
        <p:nvPicPr>
          <p:cNvPr id="118787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803275"/>
            <a:ext cx="5600700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3877317" y="2726075"/>
            <a:ext cx="38505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eaLnBrk="1" hangingPunct="1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3E6A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cxnSp>
        <p:nvCxnSpPr>
          <p:cNvPr id="13" name="直接连接符 6"/>
          <p:cNvCxnSpPr/>
          <p:nvPr/>
        </p:nvCxnSpPr>
        <p:spPr bwMode="auto">
          <a:xfrm>
            <a:off x="2219325" y="4144963"/>
            <a:ext cx="68167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75" y="3741738"/>
            <a:ext cx="25193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1717675"/>
            <a:ext cx="13843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/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/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任务描述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参考设计师的设计作品，观察生活中的设计事物，并采用文字和图片相结合的方式，用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文档形式，用规范和专业的语言，理解什么是设计。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．知识目标：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掌握设计的含义；掌握设计的基础内涵。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．能力目标：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能理解设计的含义；能运用设计基础内涵观察分析生活中的设计；能熟练使用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办公软件。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．素养目标：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培养勤于观察思考、分析问题的意识；培养诚实守信，尊重原创的创新精神；培养严谨的逻辑思维能力、语言表达能力。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6CE39-1B8A-5C38-240B-4EC8D5A6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EBADBBB-1954-4FA5-AC8A-06F118B6EF9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20222186-14D5-05B8-F0E2-89F1FDD5F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FB0D844-6C50-E300-E0FC-B0B486575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7A231A33-5D1E-3DB6-6400-71DD9FFF6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BFECB1C6-42B1-A46A-4764-5321CD6B6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6B80500-FEEB-EC99-39A0-5A3CC1C5E1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D21C6B1-6305-2525-D743-2FEC9F2AA122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BA171A-BC5A-2024-9983-CE3D297E0743}"/>
              </a:ext>
            </a:extLst>
          </p:cNvPr>
          <p:cNvSpPr txBox="1"/>
          <p:nvPr/>
        </p:nvSpPr>
        <p:spPr>
          <a:xfrm>
            <a:off x="908829" y="1268394"/>
            <a:ext cx="6425032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重点难点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设计的认知。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设计师的思维构建。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3.1.1.4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．设计的起源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设计是人类社会发展过程中，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改善自身生活方式过程和造物过程中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，形成的古老的的技艺。从人类进化到创造器物以增强生存能力、改善自身生活方式的时候起，就产生了人类最初的“设计”。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143B8C-A767-88A8-D650-D569C4F32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948" y="3791641"/>
            <a:ext cx="3232780" cy="196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33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61A46-A34D-F326-613C-FCF078F0A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BC42EDF-692C-AB0A-7A1C-9551C103B65F}"/>
              </a:ext>
            </a:extLst>
          </p:cNvPr>
          <p:cNvSpPr/>
          <p:nvPr/>
        </p:nvSpPr>
        <p:spPr bwMode="auto">
          <a:xfrm>
            <a:off x="760256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3B60ED7-A339-8512-C016-56B9F74AA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7810352-FFBB-8CFD-2BF6-AC49E041A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E79B4298-F003-9A85-C601-C79CADCC5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C107B28-B66D-712F-A26C-703E30F5F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47C799DE-3187-7E63-5339-D19903C0F4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BB82264-96D4-2021-3DE5-8C35699B57B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D5F1CF-C35E-C5D2-1EC3-9E05EDD96394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．设计的含义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设计是依照一定的步骤，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按预期的意向谋求新的形态和组织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，并满足特定的功能要求的过程。设计是把一种计划、规划、设想通过视觉的形式传达出来的活动过程。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457E4E0-91A8-C3E7-0099-CDEAD6159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2773966"/>
            <a:ext cx="5037137" cy="326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0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266CA-8784-93B6-5BB4-EFDB7B6A7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00AB1C6-CE56-51C7-A76A-BB7B350C72F8}"/>
              </a:ext>
            </a:extLst>
          </p:cNvPr>
          <p:cNvSpPr/>
          <p:nvPr/>
        </p:nvSpPr>
        <p:spPr bwMode="auto">
          <a:xfrm>
            <a:off x="760256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93981953-DC08-DFC9-BC10-4EB925D585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1E87AE9-9931-4BBA-4896-DD6923E950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E43F58B-9A68-5493-D752-F502462C0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F7F40662-0C58-02C7-0153-BC52245EE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0B5A4A1-E989-FAD7-EFBC-849FF1683E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1F6EA63-A190-FC7E-DD40-02D33C0C808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46EDF1-66B5-CCBB-2CFB-07CDDBC29E30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．设计的目的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设计的目的就是为了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满足大众的需求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，让设计的物品能够得到大众的喜欢，让大众觉得设计很美。研究设计就是要研究大众的需求及喜好，将其转化为产品，并且使人们通过设计感受到产品的品质，从而产生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购买的欲望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0830B08-3BCC-D3A5-2059-1BBBC6ADA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386" y="3253293"/>
            <a:ext cx="3561119" cy="276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04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E5115-71F7-9B2D-5790-52759DFB8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BF700AB-D899-533A-E9BE-B37D338691D9}"/>
              </a:ext>
            </a:extLst>
          </p:cNvPr>
          <p:cNvSpPr/>
          <p:nvPr/>
        </p:nvSpPr>
        <p:spPr bwMode="auto">
          <a:xfrm>
            <a:off x="760256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EE51447-E1CD-C353-AA3E-72488B91E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AA68703-9E81-F213-7F99-FFD776F829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5295260-EE84-D787-1036-619458577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D514C99-BC75-195A-E4F2-F92461E14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F4ADF5D-AB51-9381-AAC6-14CBFD8423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849F861-389B-6532-13D8-D9CD15EBA25D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2391AB-7C52-A7DF-0A86-1ED0C653B542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．设计的特征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）本质与目的。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）物化与文化。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）装饰与功能。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）视觉与美感。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）材料与技术。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F2B00CF-945F-EAA4-D9C9-DFDF36C7F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088" y="1521665"/>
            <a:ext cx="1983688" cy="1696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E3F47E89-2F02-7E0F-9701-02FE40E81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496" y="3487732"/>
            <a:ext cx="1904280" cy="190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E5B912E6-CB5B-7692-E38F-805F765B4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513" y="1602784"/>
            <a:ext cx="5087516" cy="308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515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01DF5-E59D-E396-A52E-86B215AEB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ECFEADC-4501-62A9-4FDF-E2D8E564CA48}"/>
              </a:ext>
            </a:extLst>
          </p:cNvPr>
          <p:cNvSpPr/>
          <p:nvPr/>
        </p:nvSpPr>
        <p:spPr bwMode="auto">
          <a:xfrm>
            <a:off x="760256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EEA1A04-A42E-3E14-265E-C94C1733A9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30A0FAF-105C-2710-A069-3379DB9B57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81E1D2A6-6C23-EE75-00E3-DA322DB22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F350550-49AD-680F-AA61-C001B2E80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3.1.1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设计基础内涵认知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2A2809B-0C52-41E3-80D9-FC1001B63F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954BCD7-A401-9F0B-13B3-FA35332F063E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CC423B-90D9-CE09-889D-A7F3D76E233C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．设计的文化特征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人类通过社会实践活动，创造了人类的文化。文化是人类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物质财富和精神财富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的总和，是人类世界与自然界相区别的本质因素。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43C1D36-97D8-5B71-C971-69BABF8A3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005" y="2992990"/>
            <a:ext cx="8223638" cy="277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17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2ZmOTRhNWViOTkzMGEzNThjYzAwNjA3ZWQyOWQ4NT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|0.8|1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1.2|0.9|1.1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2672</Words>
  <Application>Microsoft Office PowerPoint</Application>
  <PresentationFormat>宽屏</PresentationFormat>
  <Paragraphs>266</Paragraphs>
  <Slides>34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FZCSK--GBK1-0</vt:lpstr>
      <vt:lpstr>等线</vt:lpstr>
      <vt:lpstr>方正稚艺_GBK</vt:lpstr>
      <vt:lpstr>黑体</vt:lpstr>
      <vt:lpstr>微软雅黑</vt:lpstr>
      <vt:lpstr>Arial</vt:lpstr>
      <vt:lpstr>Calibri</vt:lpstr>
      <vt:lpstr>Calibri Light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雨宁 仇</dc:creator>
  <cp:lastModifiedBy>fc z</cp:lastModifiedBy>
  <cp:revision>36</cp:revision>
  <dcterms:created xsi:type="dcterms:W3CDTF">2023-11-05T06:36:00Z</dcterms:created>
  <dcterms:modified xsi:type="dcterms:W3CDTF">2025-06-27T05:05:07Z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E77A7CDC3D6F48479E9DAAE7B8AC3A57_13</vt:lpwstr>
  </property>
  <property fmtid="{D5CDD505-2E9C-101B-9397-08002B2CF9AE}" pid="3" name="KSOProductBuildVer">
    <vt:lpwstr>2052-12.1.0.18240</vt:lpwstr>
  </property>
</Properties>
</file>